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2" r:id="rId1"/>
  </p:sldMasterIdLst>
  <p:sldIdLst>
    <p:sldId id="256" r:id="rId2"/>
    <p:sldId id="259" r:id="rId3"/>
    <p:sldId id="260" r:id="rId4"/>
    <p:sldId id="271" r:id="rId5"/>
    <p:sldId id="258" r:id="rId6"/>
    <p:sldId id="263" r:id="rId7"/>
    <p:sldId id="268" r:id="rId8"/>
    <p:sldId id="269" r:id="rId9"/>
    <p:sldId id="270" r:id="rId10"/>
    <p:sldId id="264" r:id="rId11"/>
    <p:sldId id="257" r:id="rId12"/>
    <p:sldId id="261" r:id="rId13"/>
    <p:sldId id="262" r:id="rId14"/>
    <p:sldId id="265" r:id="rId15"/>
    <p:sldId id="266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spc="100" baseline="0">
                <a:solidFill>
                  <a:schemeClr val="lt1">
                    <a:lumMod val="95000"/>
                  </a:schemeClr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pPr>
            <a:r>
              <a:rPr lang="en-CA" dirty="0"/>
              <a:t>Average Price/Price trend</a:t>
            </a:r>
            <a:r>
              <a:rPr lang="en-CA" baseline="0" dirty="0"/>
              <a:t> line/</a:t>
            </a:r>
            <a:r>
              <a:rPr lang="en-CA" dirty="0"/>
              <a:t>Number</a:t>
            </a:r>
            <a:r>
              <a:rPr lang="en-CA" baseline="0" dirty="0"/>
              <a:t> of sold</a:t>
            </a:r>
          </a:p>
          <a:p>
            <a:pPr>
              <a:defRPr/>
            </a:pPr>
            <a:r>
              <a:rPr lang="en-CA" baseline="0" dirty="0"/>
              <a:t>Since 1987: </a:t>
            </a:r>
            <a:endParaRPr lang="en-CA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spc="100" baseline="0">
              <a:solidFill>
                <a:schemeClr val="lt1">
                  <a:lumMod val="95000"/>
                </a:schemeClr>
              </a:solidFill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1"/>
          <c:order val="1"/>
          <c:tx>
            <c:strRef>
              <c:f>Sheet1!$C$1</c:f>
              <c:strCache>
                <c:ptCount val="1"/>
                <c:pt idx="0">
                  <c:v>Average of Price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hade val="85000"/>
                    <a:satMod val="130000"/>
                  </a:schemeClr>
                </a:gs>
                <a:gs pos="34000">
                  <a:schemeClr val="accent3">
                    <a:shade val="87000"/>
                    <a:satMod val="125000"/>
                  </a:schemeClr>
                </a:gs>
                <a:gs pos="70000">
                  <a:schemeClr val="accent3">
                    <a:tint val="100000"/>
                    <a:shade val="90000"/>
                    <a:satMod val="130000"/>
                  </a:schemeClr>
                </a:gs>
                <a:gs pos="100000">
                  <a:schemeClr val="accent3">
                    <a:tint val="100000"/>
                    <a:shade val="100000"/>
                    <a:satMod val="110000"/>
                  </a:schemeClr>
                </a:gs>
              </a:gsLst>
              <a:path path="circle">
                <a:fillToRect l="100000" t="100000" r="100000" b="100000"/>
              </a:path>
            </a:gradFill>
            <a:ln>
              <a:noFill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9800000"/>
              </a:lightRig>
            </a:scene3d>
            <a:sp3d prstMaterial="flat">
              <a:bevelT w="25400" h="31750"/>
            </a:sp3d>
          </c:spPr>
          <c:invertIfNegative val="0"/>
          <c:trendline>
            <c:spPr>
              <a:ln w="19050" cap="rnd">
                <a:solidFill>
                  <a:schemeClr val="accent3"/>
                </a:solidFill>
              </a:ln>
              <a:effectLst/>
            </c:spPr>
            <c:trendlineType val="linear"/>
            <c:dispRSqr val="0"/>
            <c:dispEq val="0"/>
          </c:trendline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_("$"* #,##0.00_);_("$"* \(#,##0.00\);_("$"* "-"??_);_(@_)</c:formatCode>
                <c:ptCount val="36"/>
                <c:pt idx="0">
                  <c:v>14750</c:v>
                </c:pt>
                <c:pt idx="1">
                  <c:v>17158.333333333332</c:v>
                </c:pt>
                <c:pt idx="2">
                  <c:v>21410</c:v>
                </c:pt>
                <c:pt idx="3">
                  <c:v>33266.666666666664</c:v>
                </c:pt>
                <c:pt idx="4">
                  <c:v>31470</c:v>
                </c:pt>
                <c:pt idx="5">
                  <c:v>32160</c:v>
                </c:pt>
                <c:pt idx="6">
                  <c:v>30562.5</c:v>
                </c:pt>
                <c:pt idx="7">
                  <c:v>41166.666666666664</c:v>
                </c:pt>
                <c:pt idx="8">
                  <c:v>35877.777777777781</c:v>
                </c:pt>
                <c:pt idx="9">
                  <c:v>35445.454545454544</c:v>
                </c:pt>
                <c:pt idx="10">
                  <c:v>24045.454545454544</c:v>
                </c:pt>
                <c:pt idx="11">
                  <c:v>22083.333333333332</c:v>
                </c:pt>
                <c:pt idx="12">
                  <c:v>30700</c:v>
                </c:pt>
                <c:pt idx="13">
                  <c:v>30888.888888888891</c:v>
                </c:pt>
                <c:pt idx="14">
                  <c:v>25750</c:v>
                </c:pt>
                <c:pt idx="15">
                  <c:v>28450</c:v>
                </c:pt>
                <c:pt idx="16">
                  <c:v>34033.333333333336</c:v>
                </c:pt>
                <c:pt idx="17">
                  <c:v>33718.181818181816</c:v>
                </c:pt>
                <c:pt idx="18">
                  <c:v>31580</c:v>
                </c:pt>
                <c:pt idx="19">
                  <c:v>41975</c:v>
                </c:pt>
                <c:pt idx="20">
                  <c:v>64388.888888888891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34278.571428571428</c:v>
                </c:pt>
                <c:pt idx="25">
                  <c:v>39875</c:v>
                </c:pt>
                <c:pt idx="26">
                  <c:v>35428.571428571428</c:v>
                </c:pt>
                <c:pt idx="27">
                  <c:v>44125</c:v>
                </c:pt>
                <c:pt idx="28">
                  <c:v>57033.333333333336</c:v>
                </c:pt>
                <c:pt idx="29">
                  <c:v>54027.777777777781</c:v>
                </c:pt>
                <c:pt idx="30">
                  <c:v>77628.571428571435</c:v>
                </c:pt>
                <c:pt idx="31">
                  <c:v>123108.33333333333</c:v>
                </c:pt>
                <c:pt idx="32">
                  <c:v>121324.31578947368</c:v>
                </c:pt>
                <c:pt idx="33">
                  <c:v>154000</c:v>
                </c:pt>
                <c:pt idx="34">
                  <c:v>228943.63636363635</c:v>
                </c:pt>
                <c:pt idx="35">
                  <c:v>236900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axId val="1125005551"/>
        <c:axId val="1124997231"/>
      </c:barChar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Count of Year of sold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44450" dist="25400" dir="2700000" algn="br" rotWithShape="0">
                <a:srgbClr val="000000">
                  <a:alpha val="60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hade val="85000"/>
                      <a:satMod val="130000"/>
                    </a:schemeClr>
                  </a:gs>
                  <a:gs pos="34000">
                    <a:schemeClr val="accent1">
                      <a:shade val="87000"/>
                      <a:satMod val="125000"/>
                    </a:schemeClr>
                  </a:gs>
                  <a:gs pos="70000">
                    <a:schemeClr val="accent1">
                      <a:tint val="100000"/>
                      <a:shade val="90000"/>
                      <a:satMod val="130000"/>
                    </a:schemeClr>
                  </a:gs>
                  <a:gs pos="100000">
                    <a:schemeClr val="accent1">
                      <a:tint val="100000"/>
                      <a:shade val="100000"/>
                      <a:satMod val="110000"/>
                    </a:schemeClr>
                  </a:gs>
                </a:gsLst>
                <a:path path="circle">
                  <a:fillToRect l="100000" t="100000" r="100000" b="100000"/>
                </a:path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44450" dist="25400" dir="2700000" algn="br" rotWithShape="0">
                  <a:srgbClr val="000000">
                    <a:alpha val="6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9800000"/>
                </a:lightRig>
              </a:scene3d>
              <a:sp3d prstMaterial="flat">
                <a:bevelT w="25400" h="31750"/>
              </a:sp3d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General</c:formatCode>
                <c:ptCount val="36"/>
                <c:pt idx="0">
                  <c:v>5</c:v>
                </c:pt>
                <c:pt idx="1">
                  <c:v>12</c:v>
                </c:pt>
                <c:pt idx="2">
                  <c:v>10</c:v>
                </c:pt>
                <c:pt idx="3">
                  <c:v>9</c:v>
                </c:pt>
                <c:pt idx="4">
                  <c:v>10</c:v>
                </c:pt>
                <c:pt idx="5">
                  <c:v>10</c:v>
                </c:pt>
                <c:pt idx="6">
                  <c:v>8</c:v>
                </c:pt>
                <c:pt idx="7">
                  <c:v>3</c:v>
                </c:pt>
                <c:pt idx="8">
                  <c:v>9</c:v>
                </c:pt>
                <c:pt idx="9">
                  <c:v>11</c:v>
                </c:pt>
                <c:pt idx="10">
                  <c:v>11</c:v>
                </c:pt>
                <c:pt idx="11">
                  <c:v>6</c:v>
                </c:pt>
                <c:pt idx="12">
                  <c:v>14</c:v>
                </c:pt>
                <c:pt idx="13">
                  <c:v>9</c:v>
                </c:pt>
                <c:pt idx="14">
                  <c:v>8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5</c:v>
                </c:pt>
                <c:pt idx="19">
                  <c:v>8</c:v>
                </c:pt>
                <c:pt idx="20">
                  <c:v>9</c:v>
                </c:pt>
                <c:pt idx="21">
                  <c:v>2</c:v>
                </c:pt>
                <c:pt idx="22">
                  <c:v>8</c:v>
                </c:pt>
                <c:pt idx="23">
                  <c:v>5</c:v>
                </c:pt>
                <c:pt idx="24">
                  <c:v>7</c:v>
                </c:pt>
                <c:pt idx="25">
                  <c:v>8</c:v>
                </c:pt>
                <c:pt idx="26">
                  <c:v>7</c:v>
                </c:pt>
                <c:pt idx="27">
                  <c:v>8</c:v>
                </c:pt>
                <c:pt idx="28">
                  <c:v>6</c:v>
                </c:pt>
                <c:pt idx="29">
                  <c:v>9</c:v>
                </c:pt>
                <c:pt idx="30">
                  <c:v>14</c:v>
                </c:pt>
                <c:pt idx="31">
                  <c:v>12</c:v>
                </c:pt>
                <c:pt idx="32">
                  <c:v>19</c:v>
                </c:pt>
                <c:pt idx="33">
                  <c:v>11</c:v>
                </c:pt>
                <c:pt idx="34">
                  <c:v>11</c:v>
                </c:pt>
                <c:pt idx="35">
                  <c:v>11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3BA-44A0-8A12-AF3E320A36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119303759"/>
        <c:axId val="1119305007"/>
      </c:lineChart>
      <c:catAx>
        <c:axId val="1119303759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5007"/>
        <c:crosses val="autoZero"/>
        <c:auto val="1"/>
        <c:lblAlgn val="ctr"/>
        <c:lblOffset val="100"/>
        <c:noMultiLvlLbl val="0"/>
      </c:catAx>
      <c:valAx>
        <c:axId val="111930500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cap="all" baseline="0">
                    <a:solidFill>
                      <a:schemeClr val="lt1">
                        <a:lumMod val="8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Average Price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cap="all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19303759"/>
        <c:crosses val="autoZero"/>
        <c:crossBetween val="between"/>
      </c:valAx>
      <c:valAx>
        <c:axId val="1124997231"/>
        <c:scaling>
          <c:orientation val="minMax"/>
        </c:scaling>
        <c:delete val="0"/>
        <c:axPos val="r"/>
        <c:numFmt formatCode="_(&quot;$&quot;* #,##0.00_);_(&quot;$&quot;* \(#,##0.00\);_(&quot;$&quot;* &quot;-&quot;??_);_(@_)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5005551"/>
        <c:crosses val="max"/>
        <c:crossBetween val="between"/>
      </c:valAx>
      <c:catAx>
        <c:axId val="1125005551"/>
        <c:scaling>
          <c:orientation val="minMax"/>
        </c:scaling>
        <c:delete val="1"/>
        <c:axPos val="b"/>
        <c:numFmt formatCode="General" sourceLinked="1"/>
        <c:majorTickMark val="out"/>
        <c:minorTickMark val="none"/>
        <c:tickLblPos val="nextTo"/>
        <c:crossAx val="1124997231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1" i="0" u="none" strike="noStrike" kern="1200" cap="none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CA" dirty="0"/>
              <a:t>Average/Max/Min Price by year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1" i="0" u="none" strike="noStrike" kern="1200" cap="none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Average of Price</c:v>
                </c:pt>
              </c:strCache>
            </c:strRef>
          </c:tx>
          <c:spPr>
            <a:ln w="22225" cap="rnd">
              <a:solidFill>
                <a:schemeClr val="accent1"/>
              </a:solidFill>
            </a:ln>
            <a:effectLst>
              <a:glow rad="139700">
                <a:schemeClr val="accent1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1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Sheet1!$B$2:$B$37</c:f>
              <c:numCache>
                <c:formatCode>"$"#,##0_);[Red]\("$"#,##0\)</c:formatCode>
                <c:ptCount val="36"/>
                <c:pt idx="0">
                  <c:v>14750</c:v>
                </c:pt>
                <c:pt idx="1">
                  <c:v>17158</c:v>
                </c:pt>
                <c:pt idx="2">
                  <c:v>21410</c:v>
                </c:pt>
                <c:pt idx="3">
                  <c:v>33267</c:v>
                </c:pt>
                <c:pt idx="4">
                  <c:v>31470</c:v>
                </c:pt>
                <c:pt idx="5">
                  <c:v>32160</c:v>
                </c:pt>
                <c:pt idx="6">
                  <c:v>30563</c:v>
                </c:pt>
                <c:pt idx="7">
                  <c:v>41167</c:v>
                </c:pt>
                <c:pt idx="8">
                  <c:v>35878</c:v>
                </c:pt>
                <c:pt idx="9">
                  <c:v>35445</c:v>
                </c:pt>
                <c:pt idx="10">
                  <c:v>24045</c:v>
                </c:pt>
                <c:pt idx="11">
                  <c:v>22083</c:v>
                </c:pt>
                <c:pt idx="12">
                  <c:v>30700</c:v>
                </c:pt>
                <c:pt idx="13">
                  <c:v>30889</c:v>
                </c:pt>
                <c:pt idx="14">
                  <c:v>25750</c:v>
                </c:pt>
                <c:pt idx="15">
                  <c:v>28450</c:v>
                </c:pt>
                <c:pt idx="16">
                  <c:v>34033</c:v>
                </c:pt>
                <c:pt idx="17">
                  <c:v>33718</c:v>
                </c:pt>
                <c:pt idx="18">
                  <c:v>31580</c:v>
                </c:pt>
                <c:pt idx="19">
                  <c:v>41975</c:v>
                </c:pt>
                <c:pt idx="20">
                  <c:v>64389</c:v>
                </c:pt>
                <c:pt idx="21">
                  <c:v>89000</c:v>
                </c:pt>
                <c:pt idx="22">
                  <c:v>37500</c:v>
                </c:pt>
                <c:pt idx="23">
                  <c:v>28800</c:v>
                </c:pt>
                <c:pt idx="24">
                  <c:v>34279</c:v>
                </c:pt>
                <c:pt idx="25">
                  <c:v>39875</c:v>
                </c:pt>
                <c:pt idx="26">
                  <c:v>35429</c:v>
                </c:pt>
                <c:pt idx="27">
                  <c:v>44125</c:v>
                </c:pt>
                <c:pt idx="28">
                  <c:v>57033</c:v>
                </c:pt>
                <c:pt idx="29">
                  <c:v>54028</c:v>
                </c:pt>
                <c:pt idx="30">
                  <c:v>77629</c:v>
                </c:pt>
                <c:pt idx="31">
                  <c:v>123108</c:v>
                </c:pt>
                <c:pt idx="32">
                  <c:v>121324</c:v>
                </c:pt>
                <c:pt idx="33">
                  <c:v>154000</c:v>
                </c:pt>
                <c:pt idx="34">
                  <c:v>228944</c:v>
                </c:pt>
                <c:pt idx="35">
                  <c:v>236900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5AB6-4BBC-9798-4BBDAA8CE7C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Max of Price2</c:v>
                </c:pt>
              </c:strCache>
            </c:strRef>
          </c:tx>
          <c:spPr>
            <a:ln w="22225" cap="rnd">
              <a:solidFill>
                <a:schemeClr val="accent3"/>
              </a:solidFill>
            </a:ln>
            <a:effectLst>
              <a:glow rad="139700">
                <a:schemeClr val="accent3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3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3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Sheet1!$C$2:$C$37</c:f>
              <c:numCache>
                <c:formatCode>"$"#,##0_);[Red]\("$"#,##0\)</c:formatCode>
                <c:ptCount val="36"/>
                <c:pt idx="0">
                  <c:v>19500</c:v>
                </c:pt>
                <c:pt idx="1">
                  <c:v>24100</c:v>
                </c:pt>
                <c:pt idx="2">
                  <c:v>29900</c:v>
                </c:pt>
                <c:pt idx="3">
                  <c:v>41500</c:v>
                </c:pt>
                <c:pt idx="4">
                  <c:v>55000</c:v>
                </c:pt>
                <c:pt idx="5">
                  <c:v>49900</c:v>
                </c:pt>
                <c:pt idx="6">
                  <c:v>58000</c:v>
                </c:pt>
                <c:pt idx="7">
                  <c:v>52000</c:v>
                </c:pt>
                <c:pt idx="8">
                  <c:v>51000</c:v>
                </c:pt>
                <c:pt idx="9">
                  <c:v>58000</c:v>
                </c:pt>
                <c:pt idx="10">
                  <c:v>38500</c:v>
                </c:pt>
                <c:pt idx="11">
                  <c:v>38500</c:v>
                </c:pt>
                <c:pt idx="12">
                  <c:v>135000</c:v>
                </c:pt>
                <c:pt idx="13">
                  <c:v>70500</c:v>
                </c:pt>
                <c:pt idx="14">
                  <c:v>42000</c:v>
                </c:pt>
                <c:pt idx="15">
                  <c:v>42300</c:v>
                </c:pt>
                <c:pt idx="16">
                  <c:v>61000</c:v>
                </c:pt>
                <c:pt idx="17">
                  <c:v>68500</c:v>
                </c:pt>
                <c:pt idx="18">
                  <c:v>39000</c:v>
                </c:pt>
                <c:pt idx="19">
                  <c:v>59000</c:v>
                </c:pt>
                <c:pt idx="20">
                  <c:v>137000</c:v>
                </c:pt>
                <c:pt idx="21">
                  <c:v>135000</c:v>
                </c:pt>
                <c:pt idx="22">
                  <c:v>53500</c:v>
                </c:pt>
                <c:pt idx="23">
                  <c:v>55500</c:v>
                </c:pt>
                <c:pt idx="24">
                  <c:v>54000</c:v>
                </c:pt>
                <c:pt idx="25">
                  <c:v>85000</c:v>
                </c:pt>
                <c:pt idx="26">
                  <c:v>57000</c:v>
                </c:pt>
                <c:pt idx="27">
                  <c:v>85000</c:v>
                </c:pt>
                <c:pt idx="28">
                  <c:v>111300</c:v>
                </c:pt>
                <c:pt idx="29">
                  <c:v>85000</c:v>
                </c:pt>
                <c:pt idx="30">
                  <c:v>120000</c:v>
                </c:pt>
                <c:pt idx="31">
                  <c:v>205000</c:v>
                </c:pt>
                <c:pt idx="32">
                  <c:v>212800</c:v>
                </c:pt>
                <c:pt idx="33">
                  <c:v>230000</c:v>
                </c:pt>
                <c:pt idx="34">
                  <c:v>380000</c:v>
                </c:pt>
                <c:pt idx="35">
                  <c:v>400000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5AB6-4BBC-9798-4BBDAA8CE7C7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Min of Price3</c:v>
                </c:pt>
              </c:strCache>
            </c:strRef>
          </c:tx>
          <c:spPr>
            <a:ln w="22225" cap="rnd">
              <a:solidFill>
                <a:schemeClr val="accent5"/>
              </a:solidFill>
            </a:ln>
            <a:effectLst>
              <a:glow rad="139700">
                <a:schemeClr val="accent5">
                  <a:satMod val="175000"/>
                  <a:alpha val="14000"/>
                </a:schemeClr>
              </a:glow>
            </a:effectLst>
          </c:spPr>
          <c:marker>
            <c:symbol val="circle"/>
            <c:size val="4"/>
            <c:spPr>
              <a:solidFill>
                <a:schemeClr val="accent5">
                  <a:lumMod val="60000"/>
                  <a:lumOff val="40000"/>
                </a:schemeClr>
              </a:solidFill>
              <a:ln>
                <a:noFill/>
              </a:ln>
              <a:effectLst>
                <a:glow rad="63500">
                  <a:schemeClr val="accent5">
                    <a:satMod val="175000"/>
                    <a:alpha val="25000"/>
                  </a:schemeClr>
                </a:glow>
              </a:effectLst>
            </c:spPr>
          </c:marker>
          <c:cat>
            <c:numRef>
              <c:f>Sheet1!$A$2:$A$37</c:f>
              <c:numCache>
                <c:formatCode>General</c:formatCode>
                <c:ptCount val="36"/>
                <c:pt idx="0">
                  <c:v>1987</c:v>
                </c:pt>
                <c:pt idx="1">
                  <c:v>1988</c:v>
                </c:pt>
                <c:pt idx="2">
                  <c:v>1989</c:v>
                </c:pt>
                <c:pt idx="3">
                  <c:v>1990</c:v>
                </c:pt>
                <c:pt idx="4">
                  <c:v>1991</c:v>
                </c:pt>
                <c:pt idx="5">
                  <c:v>1992</c:v>
                </c:pt>
                <c:pt idx="6">
                  <c:v>1993</c:v>
                </c:pt>
                <c:pt idx="7">
                  <c:v>1994</c:v>
                </c:pt>
                <c:pt idx="8">
                  <c:v>1995</c:v>
                </c:pt>
                <c:pt idx="9">
                  <c:v>1996</c:v>
                </c:pt>
                <c:pt idx="10">
                  <c:v>1997</c:v>
                </c:pt>
                <c:pt idx="11">
                  <c:v>1998</c:v>
                </c:pt>
                <c:pt idx="12">
                  <c:v>1999</c:v>
                </c:pt>
                <c:pt idx="13">
                  <c:v>2000</c:v>
                </c:pt>
                <c:pt idx="14">
                  <c:v>2001</c:v>
                </c:pt>
                <c:pt idx="15">
                  <c:v>2002</c:v>
                </c:pt>
                <c:pt idx="16">
                  <c:v>2003</c:v>
                </c:pt>
                <c:pt idx="17">
                  <c:v>2004</c:v>
                </c:pt>
                <c:pt idx="18">
                  <c:v>2005</c:v>
                </c:pt>
                <c:pt idx="19">
                  <c:v>2006</c:v>
                </c:pt>
                <c:pt idx="20">
                  <c:v>2007</c:v>
                </c:pt>
                <c:pt idx="21">
                  <c:v>2008</c:v>
                </c:pt>
                <c:pt idx="22">
                  <c:v>2009</c:v>
                </c:pt>
                <c:pt idx="23">
                  <c:v>2010</c:v>
                </c:pt>
                <c:pt idx="24">
                  <c:v>2011</c:v>
                </c:pt>
                <c:pt idx="25">
                  <c:v>2012</c:v>
                </c:pt>
                <c:pt idx="26">
                  <c:v>2013</c:v>
                </c:pt>
                <c:pt idx="27">
                  <c:v>2014</c:v>
                </c:pt>
                <c:pt idx="28">
                  <c:v>2015</c:v>
                </c:pt>
                <c:pt idx="29">
                  <c:v>2016</c:v>
                </c:pt>
                <c:pt idx="30">
                  <c:v>2017</c:v>
                </c:pt>
                <c:pt idx="31">
                  <c:v>2018</c:v>
                </c:pt>
                <c:pt idx="32">
                  <c:v>2019</c:v>
                </c:pt>
                <c:pt idx="33">
                  <c:v>2020</c:v>
                </c:pt>
                <c:pt idx="34">
                  <c:v>2021</c:v>
                </c:pt>
                <c:pt idx="35">
                  <c:v>2022</c:v>
                </c:pt>
              </c:numCache>
            </c:numRef>
          </c:cat>
          <c:val>
            <c:numRef>
              <c:f>Sheet1!$D$2:$D$37</c:f>
              <c:numCache>
                <c:formatCode>"$"#,##0_);[Red]\("$"#,##0\)</c:formatCode>
                <c:ptCount val="36"/>
                <c:pt idx="0">
                  <c:v>12000</c:v>
                </c:pt>
                <c:pt idx="1">
                  <c:v>8000</c:v>
                </c:pt>
                <c:pt idx="2">
                  <c:v>13500</c:v>
                </c:pt>
                <c:pt idx="3">
                  <c:v>24000</c:v>
                </c:pt>
                <c:pt idx="4">
                  <c:v>23000</c:v>
                </c:pt>
                <c:pt idx="5">
                  <c:v>18500</c:v>
                </c:pt>
                <c:pt idx="6">
                  <c:v>17000</c:v>
                </c:pt>
                <c:pt idx="7">
                  <c:v>23500</c:v>
                </c:pt>
                <c:pt idx="8">
                  <c:v>19000</c:v>
                </c:pt>
                <c:pt idx="9">
                  <c:v>18000</c:v>
                </c:pt>
                <c:pt idx="10">
                  <c:v>8000</c:v>
                </c:pt>
                <c:pt idx="11">
                  <c:v>9000</c:v>
                </c:pt>
                <c:pt idx="12">
                  <c:v>5000</c:v>
                </c:pt>
                <c:pt idx="13">
                  <c:v>14000</c:v>
                </c:pt>
                <c:pt idx="14">
                  <c:v>15500</c:v>
                </c:pt>
                <c:pt idx="15">
                  <c:v>11250</c:v>
                </c:pt>
                <c:pt idx="16">
                  <c:v>18000</c:v>
                </c:pt>
                <c:pt idx="17">
                  <c:v>12000</c:v>
                </c:pt>
                <c:pt idx="18">
                  <c:v>18900</c:v>
                </c:pt>
                <c:pt idx="19">
                  <c:v>20000</c:v>
                </c:pt>
                <c:pt idx="20">
                  <c:v>25000</c:v>
                </c:pt>
                <c:pt idx="21">
                  <c:v>43000</c:v>
                </c:pt>
                <c:pt idx="22">
                  <c:v>16000</c:v>
                </c:pt>
                <c:pt idx="23">
                  <c:v>11500</c:v>
                </c:pt>
                <c:pt idx="24">
                  <c:v>18250</c:v>
                </c:pt>
                <c:pt idx="25">
                  <c:v>7500</c:v>
                </c:pt>
                <c:pt idx="26">
                  <c:v>17500</c:v>
                </c:pt>
                <c:pt idx="27">
                  <c:v>19000</c:v>
                </c:pt>
                <c:pt idx="28">
                  <c:v>9000</c:v>
                </c:pt>
                <c:pt idx="29">
                  <c:v>13500</c:v>
                </c:pt>
                <c:pt idx="30">
                  <c:v>500</c:v>
                </c:pt>
                <c:pt idx="31">
                  <c:v>20000</c:v>
                </c:pt>
                <c:pt idx="32">
                  <c:v>1162</c:v>
                </c:pt>
                <c:pt idx="33">
                  <c:v>75000</c:v>
                </c:pt>
                <c:pt idx="34">
                  <c:v>105000</c:v>
                </c:pt>
                <c:pt idx="35">
                  <c:v>70000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5AB6-4BBC-9798-4BBDAA8CE7C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272387343"/>
        <c:axId val="1272408559"/>
      </c:lineChart>
      <c:catAx>
        <c:axId val="1272387343"/>
        <c:scaling>
          <c:orientation val="minMax"/>
        </c:scaling>
        <c:delete val="0"/>
        <c:axPos val="b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CA" dirty="0"/>
                  <a:t>Year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408559"/>
        <c:crosses val="autoZero"/>
        <c:auto val="1"/>
        <c:lblAlgn val="ctr"/>
        <c:lblOffset val="100"/>
        <c:noMultiLvlLbl val="0"/>
      </c:catAx>
      <c:valAx>
        <c:axId val="1272408559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dk1">
                      <a:lumMod val="75000"/>
                      <a:lumOff val="25000"/>
                    </a:schemeClr>
                  </a:gs>
                  <a:gs pos="0">
                    <a:schemeClr val="dk1">
                      <a:lumMod val="65000"/>
                      <a:lumOff val="3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>
                        <a:lumMod val="7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/>
                  <a:t>Price</a:t>
                </a:r>
                <a:endParaRPr lang="en-CA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>
                      <a:lumMod val="7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&quot;$&quot;#,##0_);[Red]\(&quot;$&quot;#,##0\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7238734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lt1">
                  <a:lumMod val="7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dk1">
        <a:lumMod val="75000"/>
        <a:lumOff val="25000"/>
      </a:schemeClr>
    </a:solidFill>
    <a:ln w="9525" cap="flat" cmpd="sng" algn="ctr">
      <a:solidFill>
        <a:schemeClr val="dk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9">
  <cs:axisTitle>
    <cs:lnRef idx="0"/>
    <cs:fillRef idx="0"/>
    <cs:effectRef idx="0"/>
    <cs:fontRef idx="minor">
      <a:schemeClr val="lt1">
        <a:lumMod val="85000"/>
      </a:schemeClr>
    </cs:fontRef>
    <cs:defRPr sz="1197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330" kern="1200"/>
  </cs:chartArea>
  <cs:dataLabel>
    <cs:lnRef idx="0"/>
    <cs:fillRef idx="0"/>
    <cs:effectRef idx="0"/>
    <cs:fontRef idx="minor">
      <a:schemeClr val="lt1">
        <a:lumMod val="8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75000"/>
          <a:lumOff val="25000"/>
        </a:schemeClr>
      </a:solidFill>
      <a:ln w="9525">
        <a:solidFill>
          <a:schemeClr val="lt1">
            <a:lumMod val="95000"/>
            <a:alpha val="54000"/>
          </a:schemeClr>
        </a:solidFill>
      </a:ln>
    </cs:spPr>
  </cs:downBar>
  <cs:drop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lt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lt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2128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1197" kern="1200"/>
  </cs:trendlineLabel>
  <cs:upBar>
    <cs:lnRef idx="0"/>
    <cs:fillRef idx="0"/>
    <cs:effectRef idx="0"/>
    <cs:fontRef idx="minor">
      <a:schemeClr val="lt1"/>
    </cs:fontRef>
    <cs:spPr>
      <a:solidFill>
        <a:schemeClr val="lt1"/>
      </a:solidFill>
      <a:ln w="9525">
        <a:solidFill>
          <a:schemeClr val="lt1">
            <a:lumMod val="95000"/>
            <a:alpha val="54000"/>
          </a:schemeClr>
        </a:solidFill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36">
  <cs:axisTitle>
    <cs:lnRef idx="0"/>
    <cs:fillRef idx="0"/>
    <cs:effectRef idx="0"/>
    <cs:fontRef idx="minor">
      <a:schemeClr val="lt1">
        <a:lumMod val="75000"/>
      </a:schemeClr>
    </cs:fontRef>
    <cs:defRPr sz="1197" b="1" kern="1200"/>
  </cs:axisTitle>
  <cs:categoryAxis>
    <cs:lnRef idx="0"/>
    <cs:fillRef idx="0"/>
    <cs:effectRef idx="0"/>
    <cs:fontRef idx="minor">
      <a:schemeClr val="lt1">
        <a:lumMod val="75000"/>
      </a:schemeClr>
    </cs:fontRef>
    <cs:defRPr sz="1197" kern="1200"/>
  </cs:categoryAxis>
  <cs:chartArea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dk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>
        <a:lumMod val="75000"/>
      </a:schemeClr>
    </cs:fontRef>
    <cs:defRPr sz="1197" kern="1200"/>
  </cs:dataLabel>
  <cs:dataLabelCallout>
    <cs:lnRef idx="0"/>
    <cs:fillRef idx="0"/>
    <cs:effectRef idx="0"/>
    <cs:fontRef idx="minor">
      <a:schemeClr val="lt1">
        <a:lumMod val="15000"/>
        <a:lumOff val="85000"/>
      </a:schemeClr>
    </cs:fontRef>
    <cs:spPr>
      <a:solidFill>
        <a:schemeClr val="dk1">
          <a:lumMod val="65000"/>
          <a:lumOff val="35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>
  <cs:dataPoint3D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9525" cap="flat" cmpd="sng" algn="ctr">
        <a:solidFill>
          <a:schemeClr val="phClr"/>
        </a:solidFill>
        <a:miter lim="800000"/>
      </a:ln>
      <a:effectLst>
        <a:glow rad="63500">
          <a:schemeClr val="phClr">
            <a:satMod val="175000"/>
            <a:alpha val="25000"/>
          </a:schemeClr>
        </a:glow>
      </a:effectLst>
    </cs:spPr>
  </cs:dataPoint3D>
  <cs:dataPointLine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ln w="22225" cap="rnd">
        <a:solidFill>
          <a:schemeClr val="phClr"/>
        </a:solidFill>
      </a:ln>
      <a:effectLst>
        <a:glow rad="139700">
          <a:schemeClr val="phClr">
            <a:satMod val="175000"/>
            <a:alpha val="14000"/>
          </a:schemeClr>
        </a:glow>
      </a:effectLst>
    </cs:spPr>
  </cs:dataPointLine>
  <cs:dataPointMarker>
    <cs:lnRef idx="0">
      <cs:styleClr val="auto"/>
    </cs:lnRef>
    <cs:fillRef idx="0">
      <cs:styleClr val="auto"/>
    </cs:fillRef>
    <cs:effectRef idx="0">
      <cs:styleClr val="auto"/>
    </cs:effectRef>
    <cs:fontRef idx="minor">
      <a:schemeClr val="dk1"/>
    </cs:fontRef>
    <cs:spPr>
      <a:solidFill>
        <a:schemeClr val="phClr">
          <a:lumMod val="60000"/>
          <a:lumOff val="40000"/>
        </a:schemeClr>
      </a:solidFill>
      <a:effectLst>
        <a:glow rad="63500">
          <a:schemeClr val="phClr">
            <a:satMod val="175000"/>
            <a:alpha val="25000"/>
          </a:schemeClr>
        </a:glow>
      </a:effectLst>
    </cs:spPr>
  </cs:dataPointMarker>
  <cs:dataPointMarkerLayout symbol="circle" size="4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75000"/>
      </a:schemeClr>
    </cs:fontRef>
    <cs:spPr>
      <a:ln w="9525">
        <a:solidFill>
          <a:schemeClr val="dk1">
            <a:lumMod val="50000"/>
            <a:lumOff val="50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lt1"/>
    </cs:fontRef>
    <cs:spPr>
      <a:solidFill>
        <a:schemeClr val="dk1">
          <a:lumMod val="50000"/>
          <a:lumOff val="50000"/>
        </a:schemeClr>
      </a:solidFill>
      <a:ln w="9525">
        <a:solidFill>
          <a:schemeClr val="dk1">
            <a:lumMod val="75000"/>
          </a:schemeClr>
        </a:solidFill>
        <a:round/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</a:schemeClr>
            </a:gs>
            <a:gs pos="0">
              <a:schemeClr val="dk1">
                <a:lumMod val="65000"/>
                <a:lumOff val="3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dk1">
                <a:lumMod val="75000"/>
                <a:lumOff val="25000"/>
                <a:alpha val="25000"/>
              </a:schemeClr>
            </a:gs>
            <a:gs pos="0">
              <a:schemeClr val="dk1">
                <a:lumMod val="65000"/>
                <a:lumOff val="35000"/>
                <a:alpha val="2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leaderLine>
  <cs:legend>
    <cs:lnRef idx="0"/>
    <cs:fillRef idx="0"/>
    <cs:effectRef idx="0"/>
    <cs:fontRef idx="minor">
      <a:schemeClr val="lt1">
        <a:lumMod val="75000"/>
      </a:schemeClr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lt1">
        <a:lumMod val="7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lt1">
            <a:lumMod val="50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85000"/>
      </a:schemeClr>
    </cs:fontRef>
    <cs:defRPr sz="1862" b="1" kern="1200" cap="none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25400" cap="rnd">
        <a:solidFill>
          <a:schemeClr val="phClr">
            <a:alpha val="50000"/>
          </a:schemeClr>
        </a:solidFill>
      </a:ln>
    </cs:spPr>
  </cs:trendline>
  <cs:trendlineLabel>
    <cs:lnRef idx="0"/>
    <cs:fillRef idx="0"/>
    <cs:effectRef idx="0"/>
    <cs:fontRef idx="minor">
      <a:schemeClr val="lt1">
        <a:lumMod val="7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>
          <a:lumMod val="85000"/>
        </a:schemeClr>
      </a:solidFill>
      <a:ln w="9525">
        <a:solidFill>
          <a:schemeClr val="dk1">
            <a:lumMod val="50000"/>
          </a:schemeClr>
        </a:solidFill>
        <a:round/>
      </a:ln>
    </cs:spPr>
  </cs:upBar>
  <cs:valueAxis>
    <cs:lnRef idx="0"/>
    <cs:fillRef idx="0"/>
    <cs:effectRef idx="0"/>
    <cs:fontRef idx="minor">
      <a:schemeClr val="lt1">
        <a:lumMod val="7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diagrams/_rels/data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saichig0/MobileHomePresentation/blob/master/Documents/pros_and_cons.docx" TargetMode="External"/><Relationship Id="rId1" Type="http://schemas.openxmlformats.org/officeDocument/2006/relationships/hyperlink" Target="https://github.com/masaichig0/MobileHomePresentation/blob/master/Documents/Introduction.docx" TargetMode="External"/></Relationships>
</file>

<file path=ppt/diagram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saichig0/MobileHomePresentation/blob/master/Documents/Introduction.docx" TargetMode="External"/><Relationship Id="rId1" Type="http://schemas.openxmlformats.org/officeDocument/2006/relationships/hyperlink" Target="https://github.com/masaichig0/MobileHomePresentation/blob/master/Documents/pros_and_cons.docx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891F4E9-5ECE-46D9-AA6A-7460071B07CB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377A8AF2-C859-40A3-917F-A306E8FB67F3}">
      <dgm:prSet/>
      <dgm:spPr/>
      <dgm:t>
        <a:bodyPr/>
        <a:lstStyle/>
        <a:p>
          <a:r>
            <a:rPr lang="en-US"/>
            <a:t>Right property for the location:</a:t>
          </a:r>
        </a:p>
      </dgm:t>
    </dgm:pt>
    <dgm:pt modelId="{9F699276-E4C7-4203-8BF6-2DAC921DB204}" type="parTrans" cxnId="{28CFE338-B466-47C3-AC59-FA6608086C9C}">
      <dgm:prSet/>
      <dgm:spPr/>
      <dgm:t>
        <a:bodyPr/>
        <a:lstStyle/>
        <a:p>
          <a:endParaRPr lang="en-US"/>
        </a:p>
      </dgm:t>
    </dgm:pt>
    <dgm:pt modelId="{2DBCF645-1B2E-4BF9-8C14-AC18720D4C28}" type="sibTrans" cxnId="{28CFE338-B466-47C3-AC59-FA6608086C9C}">
      <dgm:prSet/>
      <dgm:spPr/>
      <dgm:t>
        <a:bodyPr/>
        <a:lstStyle/>
        <a:p>
          <a:endParaRPr lang="en-US"/>
        </a:p>
      </dgm:t>
    </dgm:pt>
    <dgm:pt modelId="{7DD30B08-6E51-4823-BD06-0F41FED5C5C4}">
      <dgm:prSet/>
      <dgm:spPr/>
      <dgm:t>
        <a:bodyPr/>
        <a:lstStyle/>
        <a:p>
          <a:r>
            <a:rPr lang="en-US"/>
            <a:t>I locate Chilliwack, BC, part of the lower mainland about 200km from Vancouver.</a:t>
          </a:r>
        </a:p>
      </dgm:t>
    </dgm:pt>
    <dgm:pt modelId="{4CEF1DA8-0015-4765-B57F-9A4F4F686B7E}" type="parTrans" cxnId="{10F06E66-F64C-42FC-B8BE-DCE2CC2AD0C2}">
      <dgm:prSet/>
      <dgm:spPr/>
      <dgm:t>
        <a:bodyPr/>
        <a:lstStyle/>
        <a:p>
          <a:endParaRPr lang="en-US"/>
        </a:p>
      </dgm:t>
    </dgm:pt>
    <dgm:pt modelId="{2F73AADF-FECF-4083-B667-EFC521E9F15A}" type="sibTrans" cxnId="{10F06E66-F64C-42FC-B8BE-DCE2CC2AD0C2}">
      <dgm:prSet/>
      <dgm:spPr/>
      <dgm:t>
        <a:bodyPr/>
        <a:lstStyle/>
        <a:p>
          <a:endParaRPr lang="en-US"/>
        </a:p>
      </dgm:t>
    </dgm:pt>
    <dgm:pt modelId="{0883A55D-4B63-44BF-9D0E-43D9CCD17350}">
      <dgm:prSet/>
      <dgm:spPr/>
      <dgm:t>
        <a:bodyPr/>
        <a:lstStyle/>
        <a:p>
          <a:r>
            <a:rPr lang="en-US" dirty="0"/>
            <a:t>Unlike the bigger city, mobile home is famous in smaller cities like here</a:t>
          </a:r>
        </a:p>
      </dgm:t>
    </dgm:pt>
    <dgm:pt modelId="{28CC9EC2-1926-423B-9900-AEAF37F1E3A4}" type="parTrans" cxnId="{91B77CA8-7770-48B4-B7B1-E60113E6F134}">
      <dgm:prSet/>
      <dgm:spPr/>
      <dgm:t>
        <a:bodyPr/>
        <a:lstStyle/>
        <a:p>
          <a:endParaRPr lang="en-US"/>
        </a:p>
      </dgm:t>
    </dgm:pt>
    <dgm:pt modelId="{33E678B4-610C-4C1D-840D-461DF9361521}" type="sibTrans" cxnId="{91B77CA8-7770-48B4-B7B1-E60113E6F134}">
      <dgm:prSet/>
      <dgm:spPr/>
      <dgm:t>
        <a:bodyPr/>
        <a:lstStyle/>
        <a:p>
          <a:endParaRPr lang="en-US"/>
        </a:p>
      </dgm:t>
    </dgm:pt>
    <dgm:pt modelId="{9F07EBC0-D1AD-4EFF-9738-41FABEED54AC}">
      <dgm:prSet/>
      <dgm:spPr/>
      <dgm:t>
        <a:bodyPr/>
        <a:lstStyle/>
        <a:p>
          <a:r>
            <a:rPr lang="en-US" dirty="0"/>
            <a:t>Inexpensive and significant to people who are looking to downgrade or for a young family. </a:t>
          </a:r>
        </a:p>
      </dgm:t>
    </dgm:pt>
    <dgm:pt modelId="{799C8DF6-D32E-465D-885B-90D8FDB485F4}" type="parTrans" cxnId="{F83973F7-DBC7-4976-85F9-C83771CFBE37}">
      <dgm:prSet/>
      <dgm:spPr/>
      <dgm:t>
        <a:bodyPr/>
        <a:lstStyle/>
        <a:p>
          <a:endParaRPr lang="en-US"/>
        </a:p>
      </dgm:t>
    </dgm:pt>
    <dgm:pt modelId="{956E9BAD-52E0-4673-8EDD-D2567C079C14}" type="sibTrans" cxnId="{F83973F7-DBC7-4976-85F9-C83771CFBE37}">
      <dgm:prSet/>
      <dgm:spPr/>
      <dgm:t>
        <a:bodyPr/>
        <a:lstStyle/>
        <a:p>
          <a:endParaRPr lang="en-US"/>
        </a:p>
      </dgm:t>
    </dgm:pt>
    <dgm:pt modelId="{2B3BF594-1664-4D90-A710-A0FD78185205}">
      <dgm:prSet/>
      <dgm:spPr/>
      <dgm:t>
        <a:bodyPr/>
        <a:lstStyle/>
        <a:p>
          <a:r>
            <a:rPr lang="en-US" dirty="0"/>
            <a:t>Download the file for more information </a:t>
          </a:r>
          <a:r>
            <a:rPr lang="en-US" dirty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dirty="0">
              <a:solidFill>
                <a:schemeClr val="bg1"/>
              </a:solidFill>
            </a:rPr>
            <a:t>.</a:t>
          </a:r>
        </a:p>
      </dgm:t>
    </dgm:pt>
    <dgm:pt modelId="{800160AE-DA35-4F90-87C9-79AE18DBF99B}" type="parTrans" cxnId="{3E17CC72-9EDE-499F-9EDF-7FD948D9F5C2}">
      <dgm:prSet/>
      <dgm:spPr/>
      <dgm:t>
        <a:bodyPr/>
        <a:lstStyle/>
        <a:p>
          <a:endParaRPr lang="en-US"/>
        </a:p>
      </dgm:t>
    </dgm:pt>
    <dgm:pt modelId="{6B86B816-58BF-4064-9DC1-C359FF1D1C6D}" type="sibTrans" cxnId="{3E17CC72-9EDE-499F-9EDF-7FD948D9F5C2}">
      <dgm:prSet/>
      <dgm:spPr/>
      <dgm:t>
        <a:bodyPr/>
        <a:lstStyle/>
        <a:p>
          <a:endParaRPr lang="en-US"/>
        </a:p>
      </dgm:t>
    </dgm:pt>
    <dgm:pt modelId="{6FBCAE62-9EAD-4E8A-ABAB-5771E276A62D}">
      <dgm:prSet/>
      <dgm:spPr/>
      <dgm:t>
        <a:bodyPr/>
        <a:lstStyle/>
        <a:p>
          <a:r>
            <a:rPr lang="en-US" dirty="0"/>
            <a:t>Here are the Pros&amp; Cons: </a:t>
          </a:r>
          <a:r>
            <a:rPr lang="en-US" dirty="0">
              <a:hlinkClick xmlns:r="http://schemas.openxmlformats.org/officeDocument/2006/relationships" r:id="rId2"/>
            </a:rPr>
            <a:t>click to download</a:t>
          </a:r>
          <a:endParaRPr lang="en-US" dirty="0"/>
        </a:p>
      </dgm:t>
    </dgm:pt>
    <dgm:pt modelId="{EC8884CC-2D45-4BF8-A2BC-99EFC074467F}" type="parTrans" cxnId="{E4CB3FC0-B000-421E-99A5-0AB59180A229}">
      <dgm:prSet/>
      <dgm:spPr/>
      <dgm:t>
        <a:bodyPr/>
        <a:lstStyle/>
        <a:p>
          <a:endParaRPr lang="en-CA"/>
        </a:p>
      </dgm:t>
    </dgm:pt>
    <dgm:pt modelId="{EF1197F8-B7F3-4A50-8373-A6E771EDB238}" type="sibTrans" cxnId="{E4CB3FC0-B000-421E-99A5-0AB59180A229}">
      <dgm:prSet/>
      <dgm:spPr/>
      <dgm:t>
        <a:bodyPr/>
        <a:lstStyle/>
        <a:p>
          <a:endParaRPr lang="en-CA"/>
        </a:p>
      </dgm:t>
    </dgm:pt>
    <dgm:pt modelId="{27BEA28F-CADC-45A2-805F-E8AA7D7328C2}" type="pres">
      <dgm:prSet presAssocID="{6891F4E9-5ECE-46D9-AA6A-7460071B07CB}" presName="linear" presStyleCnt="0">
        <dgm:presLayoutVars>
          <dgm:animLvl val="lvl"/>
          <dgm:resizeHandles val="exact"/>
        </dgm:presLayoutVars>
      </dgm:prSet>
      <dgm:spPr/>
    </dgm:pt>
    <dgm:pt modelId="{3BD63C8F-9FCA-4A5F-A300-5B0EA4B521EE}" type="pres">
      <dgm:prSet presAssocID="{377A8AF2-C859-40A3-917F-A306E8FB67F3}" presName="parentText" presStyleLbl="node1" presStyleIdx="0" presStyleCnt="2">
        <dgm:presLayoutVars>
          <dgm:chMax val="0"/>
          <dgm:bulletEnabled val="1"/>
        </dgm:presLayoutVars>
      </dgm:prSet>
      <dgm:spPr/>
    </dgm:pt>
    <dgm:pt modelId="{8560AE7F-18AB-4608-8B21-673D1D92DFBD}" type="pres">
      <dgm:prSet presAssocID="{377A8AF2-C859-40A3-917F-A306E8FB67F3}" presName="childText" presStyleLbl="revTx" presStyleIdx="0" presStyleCnt="1">
        <dgm:presLayoutVars>
          <dgm:bulletEnabled val="1"/>
        </dgm:presLayoutVars>
      </dgm:prSet>
      <dgm:spPr/>
    </dgm:pt>
    <dgm:pt modelId="{EFA239D6-CCFC-43D2-A749-F50FF6A48A0A}" type="pres">
      <dgm:prSet presAssocID="{2B3BF594-1664-4D90-A710-A0FD78185205}" presName="parentText" presStyleLbl="node1" presStyleIdx="1" presStyleCnt="2">
        <dgm:presLayoutVars>
          <dgm:chMax val="0"/>
          <dgm:bulletEnabled val="1"/>
        </dgm:presLayoutVars>
      </dgm:prSet>
      <dgm:spPr/>
    </dgm:pt>
  </dgm:ptLst>
  <dgm:cxnLst>
    <dgm:cxn modelId="{CF003930-8E19-4324-8095-8AE9F171A005}" type="presOf" srcId="{7DD30B08-6E51-4823-BD06-0F41FED5C5C4}" destId="{8560AE7F-18AB-4608-8B21-673D1D92DFBD}" srcOrd="0" destOrd="0" presId="urn:microsoft.com/office/officeart/2005/8/layout/vList2"/>
    <dgm:cxn modelId="{28CFE338-B466-47C3-AC59-FA6608086C9C}" srcId="{6891F4E9-5ECE-46D9-AA6A-7460071B07CB}" destId="{377A8AF2-C859-40A3-917F-A306E8FB67F3}" srcOrd="0" destOrd="0" parTransId="{9F699276-E4C7-4203-8BF6-2DAC921DB204}" sibTransId="{2DBCF645-1B2E-4BF9-8C14-AC18720D4C28}"/>
    <dgm:cxn modelId="{5D09593D-F55A-473F-A191-B8F9D457D09D}" type="presOf" srcId="{2B3BF594-1664-4D90-A710-A0FD78185205}" destId="{EFA239D6-CCFC-43D2-A749-F50FF6A48A0A}" srcOrd="0" destOrd="0" presId="urn:microsoft.com/office/officeart/2005/8/layout/vList2"/>
    <dgm:cxn modelId="{10F06E66-F64C-42FC-B8BE-DCE2CC2AD0C2}" srcId="{377A8AF2-C859-40A3-917F-A306E8FB67F3}" destId="{7DD30B08-6E51-4823-BD06-0F41FED5C5C4}" srcOrd="0" destOrd="0" parTransId="{4CEF1DA8-0015-4765-B57F-9A4F4F686B7E}" sibTransId="{2F73AADF-FECF-4083-B667-EFC521E9F15A}"/>
    <dgm:cxn modelId="{3E17CC72-9EDE-499F-9EDF-7FD948D9F5C2}" srcId="{6891F4E9-5ECE-46D9-AA6A-7460071B07CB}" destId="{2B3BF594-1664-4D90-A710-A0FD78185205}" srcOrd="1" destOrd="0" parTransId="{800160AE-DA35-4F90-87C9-79AE18DBF99B}" sibTransId="{6B86B816-58BF-4064-9DC1-C359FF1D1C6D}"/>
    <dgm:cxn modelId="{69C4D855-5AAB-41F3-A075-C03F60101D1A}" type="presOf" srcId="{6891F4E9-5ECE-46D9-AA6A-7460071B07CB}" destId="{27BEA28F-CADC-45A2-805F-E8AA7D7328C2}" srcOrd="0" destOrd="0" presId="urn:microsoft.com/office/officeart/2005/8/layout/vList2"/>
    <dgm:cxn modelId="{E06BE756-5A86-454E-9619-5670C5DACFE8}" type="presOf" srcId="{377A8AF2-C859-40A3-917F-A306E8FB67F3}" destId="{3BD63C8F-9FCA-4A5F-A300-5B0EA4B521EE}" srcOrd="0" destOrd="0" presId="urn:microsoft.com/office/officeart/2005/8/layout/vList2"/>
    <dgm:cxn modelId="{6B7F5058-EE15-4D68-A9B9-D92809A4A099}" type="presOf" srcId="{9F07EBC0-D1AD-4EFF-9738-41FABEED54AC}" destId="{8560AE7F-18AB-4608-8B21-673D1D92DFBD}" srcOrd="0" destOrd="2" presId="urn:microsoft.com/office/officeart/2005/8/layout/vList2"/>
    <dgm:cxn modelId="{91B77CA8-7770-48B4-B7B1-E60113E6F134}" srcId="{377A8AF2-C859-40A3-917F-A306E8FB67F3}" destId="{0883A55D-4B63-44BF-9D0E-43D9CCD17350}" srcOrd="1" destOrd="0" parTransId="{28CC9EC2-1926-423B-9900-AEAF37F1E3A4}" sibTransId="{33E678B4-610C-4C1D-840D-461DF9361521}"/>
    <dgm:cxn modelId="{E4CB3FC0-B000-421E-99A5-0AB59180A229}" srcId="{377A8AF2-C859-40A3-917F-A306E8FB67F3}" destId="{6FBCAE62-9EAD-4E8A-ABAB-5771E276A62D}" srcOrd="3" destOrd="0" parTransId="{EC8884CC-2D45-4BF8-A2BC-99EFC074467F}" sibTransId="{EF1197F8-B7F3-4A50-8373-A6E771EDB238}"/>
    <dgm:cxn modelId="{0E28A0D0-81D7-4522-B792-63BAABC5538B}" type="presOf" srcId="{6FBCAE62-9EAD-4E8A-ABAB-5771E276A62D}" destId="{8560AE7F-18AB-4608-8B21-673D1D92DFBD}" srcOrd="0" destOrd="3" presId="urn:microsoft.com/office/officeart/2005/8/layout/vList2"/>
    <dgm:cxn modelId="{C05C49DA-B32D-4372-A6CB-0C9571ADF650}" type="presOf" srcId="{0883A55D-4B63-44BF-9D0E-43D9CCD17350}" destId="{8560AE7F-18AB-4608-8B21-673D1D92DFBD}" srcOrd="0" destOrd="1" presId="urn:microsoft.com/office/officeart/2005/8/layout/vList2"/>
    <dgm:cxn modelId="{F83973F7-DBC7-4976-85F9-C83771CFBE37}" srcId="{377A8AF2-C859-40A3-917F-A306E8FB67F3}" destId="{9F07EBC0-D1AD-4EFF-9738-41FABEED54AC}" srcOrd="2" destOrd="0" parTransId="{799C8DF6-D32E-465D-885B-90D8FDB485F4}" sibTransId="{956E9BAD-52E0-4673-8EDD-D2567C079C14}"/>
    <dgm:cxn modelId="{76C35982-585A-4A3A-A491-CE0D0453D3C7}" type="presParOf" srcId="{27BEA28F-CADC-45A2-805F-E8AA7D7328C2}" destId="{3BD63C8F-9FCA-4A5F-A300-5B0EA4B521EE}" srcOrd="0" destOrd="0" presId="urn:microsoft.com/office/officeart/2005/8/layout/vList2"/>
    <dgm:cxn modelId="{D7232D09-7FEE-469A-B212-D3BBC5C47FCC}" type="presParOf" srcId="{27BEA28F-CADC-45A2-805F-E8AA7D7328C2}" destId="{8560AE7F-18AB-4608-8B21-673D1D92DFBD}" srcOrd="1" destOrd="0" presId="urn:microsoft.com/office/officeart/2005/8/layout/vList2"/>
    <dgm:cxn modelId="{E1156A80-8ABC-4845-A51E-1D996D6E18E2}" type="presParOf" srcId="{27BEA28F-CADC-45A2-805F-E8AA7D7328C2}" destId="{EFA239D6-CCFC-43D2-A749-F50FF6A48A0A}" srcOrd="2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D63C8F-9FCA-4A5F-A300-5B0EA4B521EE}">
      <dsp:nvSpPr>
        <dsp:cNvPr id="0" name=""/>
        <dsp:cNvSpPr/>
      </dsp:nvSpPr>
      <dsp:spPr>
        <a:xfrm>
          <a:off x="0" y="227387"/>
          <a:ext cx="6797675" cy="1169268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/>
            <a:t>Right property for the location:</a:t>
          </a:r>
        </a:p>
      </dsp:txBody>
      <dsp:txXfrm>
        <a:off x="57079" y="284466"/>
        <a:ext cx="6683517" cy="1055110"/>
      </dsp:txXfrm>
    </dsp:sp>
    <dsp:sp modelId="{8560AE7F-18AB-4608-8B21-673D1D92DFBD}">
      <dsp:nvSpPr>
        <dsp:cNvPr id="0" name=""/>
        <dsp:cNvSpPr/>
      </dsp:nvSpPr>
      <dsp:spPr>
        <a:xfrm>
          <a:off x="0" y="1396656"/>
          <a:ext cx="6797675" cy="28566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5826" tIns="38100" rIns="213360" bIns="38100" numCol="1" spcCol="1270" anchor="t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/>
            <a:t>I locate Chilliwack, BC, part of the lower mainland about 200km from Vancouver.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Unlike the bigger city, mobile home is famous in smaller cities like here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Inexpensive and significant to people who are looking to downgrade or for a young family. </a:t>
          </a:r>
        </a:p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300" kern="1200" dirty="0"/>
            <a:t>Here are the Pros&amp; Cons: </a:t>
          </a:r>
          <a:r>
            <a:rPr lang="en-US" sz="2300" kern="1200" dirty="0">
              <a:hlinkClick xmlns:r="http://schemas.openxmlformats.org/officeDocument/2006/relationships" r:id="rId1"/>
            </a:rPr>
            <a:t>click to download</a:t>
          </a:r>
          <a:endParaRPr lang="en-US" sz="2300" kern="1200" dirty="0"/>
        </a:p>
      </dsp:txBody>
      <dsp:txXfrm>
        <a:off x="0" y="1396656"/>
        <a:ext cx="6797675" cy="2856600"/>
      </dsp:txXfrm>
    </dsp:sp>
    <dsp:sp modelId="{EFA239D6-CCFC-43D2-A749-F50FF6A48A0A}">
      <dsp:nvSpPr>
        <dsp:cNvPr id="0" name=""/>
        <dsp:cNvSpPr/>
      </dsp:nvSpPr>
      <dsp:spPr>
        <a:xfrm>
          <a:off x="0" y="4253256"/>
          <a:ext cx="6797675" cy="1169268"/>
        </a:xfrm>
        <a:prstGeom prst="roundRect">
          <a:avLst/>
        </a:prstGeom>
        <a:solidFill>
          <a:schemeClr val="accent2">
            <a:hueOff val="-1331824"/>
            <a:satOff val="-586"/>
            <a:lumOff val="1569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marL="0" lvl="0" indent="0" algn="l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000" kern="1200" dirty="0"/>
            <a:t>Download the file for more information </a:t>
          </a:r>
          <a:r>
            <a:rPr lang="en-US" sz="3000" kern="1200" dirty="0">
              <a:solidFill>
                <a:schemeClr val="bg1"/>
              </a:solidFill>
              <a:hlinkClick xmlns:r="http://schemas.openxmlformats.org/officeDocument/2006/relationships"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here</a:t>
          </a:r>
          <a:r>
            <a:rPr lang="en-US" sz="3000" kern="1200" dirty="0">
              <a:solidFill>
                <a:schemeClr val="bg1"/>
              </a:solidFill>
            </a:rPr>
            <a:t>.</a:t>
          </a:r>
        </a:p>
      </dsp:txBody>
      <dsp:txXfrm>
        <a:off x="57079" y="4310335"/>
        <a:ext cx="6683517" cy="1055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2.jpg>
</file>

<file path=ppt/media/image3.jpeg>
</file>

<file path=ppt/media/image4.jpeg>
</file>

<file path=ppt/media/image5.jpeg>
</file>

<file path=ppt/media/image6.png>
</file>

<file path=ppt/media/image7.jpe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982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2924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9489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1689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599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028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510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408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6696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4575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41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2/3/2023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41323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55" r:id="rId6"/>
    <p:sldLayoutId id="2147483751" r:id="rId7"/>
    <p:sldLayoutId id="2147483752" r:id="rId8"/>
    <p:sldLayoutId id="2147483753" r:id="rId9"/>
    <p:sldLayoutId id="2147483754" r:id="rId10"/>
    <p:sldLayoutId id="2147483756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2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2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hyperlink" Target="https://github.com/masaichig0/MobileHomePresentation/blob/master/TrailerHomeCalculation.xlsx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hyperlink" Target="https://github.com/masaichig0/MobileHomePresentation/blob/master/Documents/marketing_idea.docx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hyperlink" Target="https://github.com/masaichig0/MobileHomePresentation/blob/master/Documents/risks_solutions.docx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kenchikuya.ca/" TargetMode="External"/><Relationship Id="rId2" Type="http://schemas.openxmlformats.org/officeDocument/2006/relationships/hyperlink" Target="https://www.instagram.com/ichigomasa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hyperlink" Target="https://github.com/masaichig0/MobileHomePresentation/blob/master/Documents/About_me.docx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Rectangle 1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5" name="Picture 3" descr="A cut-out of a house with shadow at the back">
            <a:extLst>
              <a:ext uri="{FF2B5EF4-FFF2-40B4-BE49-F238E27FC236}">
                <a16:creationId xmlns:a16="http://schemas.microsoft.com/office/drawing/2014/main" id="{950AB7F5-6E9E-DA60-005D-768E84F847E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1502" b="162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E61849A-21DB-B986-8F97-E2C9F6FCA5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50% ROI in 3 Months</a:t>
            </a:r>
            <a:br>
              <a:rPr lang="en-US">
                <a:solidFill>
                  <a:srgbClr val="FFFFFF"/>
                </a:solidFill>
              </a:rPr>
            </a:br>
            <a:r>
              <a:rPr lang="en-US">
                <a:solidFill>
                  <a:srgbClr val="FFFFFF"/>
                </a:solidFill>
              </a:rPr>
              <a:t>Mobile Home Flipping Project</a:t>
            </a:r>
            <a:endParaRPr lang="en-CA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38E40B5-0DD7-3F97-F61D-625ED0D470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>
            <a:normAutofit/>
          </a:bodyPr>
          <a:lstStyle/>
          <a:p>
            <a:endParaRPr lang="en-US" dirty="0">
              <a:solidFill>
                <a:srgbClr val="FFFFFF"/>
              </a:solidFill>
            </a:endParaRPr>
          </a:p>
        </p:txBody>
      </p:sp>
      <p:cxnSp>
        <p:nvCxnSpPr>
          <p:cNvPr id="148" name="Straight Connector 1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439847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1E32A5-3240-4A1D-5E9B-C21E0EF229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Area Research: </a:t>
            </a:r>
            <a:endParaRPr lang="en-CA" dirty="0">
              <a:solidFill>
                <a:srgbClr val="FFFFFF"/>
              </a:solidFill>
            </a:endParaRPr>
          </a:p>
        </p:txBody>
      </p:sp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862841113"/>
                  </p:ext>
                </p:extLst>
              </p:nvPr>
            </p:nvGraphicFramePr>
            <p:xfrm>
              <a:off x="490473" y="2160555"/>
              <a:ext cx="5350490" cy="398469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4" name="Content Placeholder 3" title="Web Viewer">
                <a:extLst>
                  <a:ext uri="{FF2B5EF4-FFF2-40B4-BE49-F238E27FC236}">
                    <a16:creationId xmlns:a16="http://schemas.microsoft.com/office/drawing/2014/main" id="{9592ADDF-1918-77DC-5ADC-1010A9439DC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90473" y="2160555"/>
                <a:ext cx="5350490" cy="3984690"/>
              </a:xfrm>
              <a:prstGeom prst="rect">
                <a:avLst/>
              </a:prstGeom>
            </p:spPr>
          </p:pic>
        </mc:Fallback>
      </mc:AlternateContent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670155-29BF-B388-D1AE-986ED69578BE}"/>
              </a:ext>
            </a:extLst>
          </p:cNvPr>
          <p:cNvSpPr txBox="1"/>
          <p:nvPr/>
        </p:nvSpPr>
        <p:spPr>
          <a:xfrm>
            <a:off x="6597682" y="2160555"/>
            <a:ext cx="510384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u="sng" dirty="0"/>
              <a:t>How I feel about the area:</a:t>
            </a:r>
          </a:p>
          <a:p>
            <a:endParaRPr lang="en-US" dirty="0"/>
          </a:p>
          <a:p>
            <a:r>
              <a:rPr lang="en-US" dirty="0"/>
              <a:t>I have been living near the mobile home park that I think it is a great investment place for three years. Lots of development is going into this area and growing rapidly.  </a:t>
            </a:r>
          </a:p>
          <a:p>
            <a:endParaRPr lang="en-US" dirty="0"/>
          </a:p>
          <a:p>
            <a:r>
              <a:rPr lang="en-US" dirty="0"/>
              <a:t>The area is new and often people recommend living in this area when you search Facebook or other SNS for newcomers. </a:t>
            </a:r>
          </a:p>
          <a:p>
            <a:endParaRPr lang="en-US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4158139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FF926D-5422-B35D-C40A-8D93159A1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Our Target &amp; Cost Forecast: </a:t>
            </a:r>
            <a:endParaRPr lang="en-CA" sz="40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50966E-B882-43A3-F76B-C328775D50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46224"/>
            <a:ext cx="5977938" cy="33427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Target Purchase Price:			$110,000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Target Selling Price: 			      	$250,000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Anticipated Cost of Renovation:	</a:t>
            </a:r>
            <a:r>
              <a:rPr lang="en-US" sz="1300">
                <a:solidFill>
                  <a:srgbClr val="FFFFFF"/>
                </a:solidFill>
              </a:rPr>
              <a:t>		$    </a:t>
            </a:r>
            <a:r>
              <a:rPr lang="en-US" sz="1300" dirty="0">
                <a:solidFill>
                  <a:srgbClr val="FFFFFF"/>
                </a:solidFill>
              </a:rPr>
              <a:t>65,000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Anticipated Other Costs: 			$    27,800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Target Profit:				$    42,000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Capital Required: 				$    83,000</a:t>
            </a:r>
          </a:p>
          <a:p>
            <a:pPr>
              <a:lnSpc>
                <a:spcPct val="110000"/>
              </a:lnSpc>
            </a:pPr>
            <a:r>
              <a:rPr lang="en-US" sz="1300" dirty="0">
                <a:solidFill>
                  <a:srgbClr val="FFFFFF"/>
                </a:solidFill>
              </a:rPr>
              <a:t>Return on Investment (cash-on-cash): 		      50.67%</a:t>
            </a:r>
          </a:p>
          <a:p>
            <a:pPr>
              <a:lnSpc>
                <a:spcPct val="110000"/>
              </a:lnSpc>
            </a:pPr>
            <a:r>
              <a:rPr lang="en-CA" sz="1300" dirty="0">
                <a:solidFill>
                  <a:srgbClr val="FFFFFF"/>
                </a:solidFill>
              </a:rPr>
              <a:t>                                              </a:t>
            </a:r>
            <a:r>
              <a:rPr lang="en-CA" sz="1300" dirty="0">
                <a:solidFill>
                  <a:srgbClr val="FFFFFF"/>
                </a:solidFill>
                <a:hlinkClick r:id="rId2"/>
              </a:rPr>
              <a:t>ROI Calculation tool Download:</a:t>
            </a:r>
            <a:r>
              <a:rPr lang="en-CA" sz="1300" dirty="0">
                <a:solidFill>
                  <a:srgbClr val="FFFFFF"/>
                </a:solidFill>
              </a:rPr>
              <a:t> More details in this tool</a:t>
            </a:r>
          </a:p>
        </p:txBody>
      </p:sp>
      <p:pic>
        <p:nvPicPr>
          <p:cNvPr id="5" name="Picture 4" descr="Close up of small house wrapped in green ribbon">
            <a:extLst>
              <a:ext uri="{FF2B5EF4-FFF2-40B4-BE49-F238E27FC236}">
                <a16:creationId xmlns:a16="http://schemas.microsoft.com/office/drawing/2014/main" id="{EEF06986-0B07-7E1D-48F5-25741CDD40B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90" r="47530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0527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E49FAD7-19EC-EB00-6E70-E2AD723B4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Renovation Plan &amp; Ideas: </a:t>
            </a:r>
            <a:endParaRPr lang="en-CA" sz="37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E56D763-4500-9F1B-5DE6-4E2B31BF90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Update inside a wall to get today’s building standard. E.g. plumbing, electrical, HVAC and insulation.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Use inexpensive materials with the best care and quality workmanship.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r>
              <a:rPr lang="en-US" sz="1800">
                <a:solidFill>
                  <a:srgbClr val="FFFFFF"/>
                </a:solidFill>
              </a:rPr>
              <a:t>One accent design by using real wood. </a:t>
            </a:r>
          </a:p>
          <a:p>
            <a:pPr marL="457200" indent="-457200">
              <a:lnSpc>
                <a:spcPct val="110000"/>
              </a:lnSpc>
              <a:buFont typeface="+mj-lt"/>
              <a:buAutoNum type="arabicPeriod"/>
            </a:pPr>
            <a:endParaRPr lang="en-CA" sz="1800">
              <a:solidFill>
                <a:srgbClr val="FFFFFF"/>
              </a:solidFill>
            </a:endParaRPr>
          </a:p>
        </p:txBody>
      </p:sp>
      <p:pic>
        <p:nvPicPr>
          <p:cNvPr id="5" name="Picture 4" descr="Modern home interior of kitchen open design to living room">
            <a:extLst>
              <a:ext uri="{FF2B5EF4-FFF2-40B4-BE49-F238E27FC236}">
                <a16:creationId xmlns:a16="http://schemas.microsoft.com/office/drawing/2014/main" id="{F544B2C4-3E80-6C9F-42FA-59B4493165F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42" r="16195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8056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3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81DF894-CDBB-A089-A5FA-5442EB8394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400">
                <a:solidFill>
                  <a:srgbClr val="FFFFFF"/>
                </a:solidFill>
              </a:rPr>
              <a:t>Target Audience  &amp; Marketing Ideas:</a:t>
            </a:r>
            <a:endParaRPr lang="en-CA" sz="3400" dirty="0">
              <a:solidFill>
                <a:srgbClr val="FFFFFF"/>
              </a:solidFill>
            </a:endParaRPr>
          </a:p>
        </p:txBody>
      </p:sp>
      <p:cxnSp>
        <p:nvCxnSpPr>
          <p:cNvPr id="29" name="Straight Connector 25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20723C-2DC2-CC7B-475D-07A2FDC23F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Target Audience:</a:t>
            </a:r>
          </a:p>
          <a:p>
            <a:r>
              <a:rPr lang="en-US" sz="1800">
                <a:solidFill>
                  <a:srgbClr val="FFFFFF"/>
                </a:solidFill>
              </a:rPr>
              <a:t>Young </a:t>
            </a:r>
            <a:r>
              <a:rPr lang="en-US" sz="1800" dirty="0">
                <a:solidFill>
                  <a:srgbClr val="FFFFFF"/>
                </a:solidFill>
              </a:rPr>
              <a:t>families looking for a starter home at an affordable price.</a:t>
            </a:r>
          </a:p>
          <a:p>
            <a:r>
              <a:rPr lang="en-US" sz="1800">
                <a:solidFill>
                  <a:srgbClr val="FFFFFF"/>
                </a:solidFill>
              </a:rPr>
              <a:t>Marketing Idea:</a:t>
            </a:r>
          </a:p>
          <a:p>
            <a:r>
              <a:rPr lang="en-US" sz="1800">
                <a:solidFill>
                  <a:srgbClr val="FFFFFF"/>
                </a:solidFill>
              </a:rPr>
              <a:t>Share </a:t>
            </a:r>
            <a:r>
              <a:rPr lang="en-US" sz="1800" dirty="0">
                <a:solidFill>
                  <a:srgbClr val="FFFFFF"/>
                </a:solidFill>
              </a:rPr>
              <a:t>the process with future homeowners.   </a:t>
            </a:r>
            <a:r>
              <a:rPr lang="en-US" sz="1800" dirty="0">
                <a:solidFill>
                  <a:srgbClr val="FFFFFF"/>
                </a:solidFill>
                <a:hlinkClick r:id="rId2"/>
              </a:rPr>
              <a:t>Download here for more info</a:t>
            </a:r>
            <a:r>
              <a:rPr lang="en-US" sz="1800" dirty="0">
                <a:solidFill>
                  <a:srgbClr val="FFFFFF"/>
                </a:solidFill>
              </a:rPr>
              <a:t>. – not done yet</a:t>
            </a:r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7" name="Picture 6" descr="Family with baby">
            <a:extLst>
              <a:ext uri="{FF2B5EF4-FFF2-40B4-BE49-F238E27FC236}">
                <a16:creationId xmlns:a16="http://schemas.microsoft.com/office/drawing/2014/main" id="{BD2AC1DE-B1D6-A69D-FF07-D4CA7BB47A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92" r="1374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574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56ABF48-37A6-1CB9-ACFC-B53CCC3A3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Risks, challenges, and solutions:</a:t>
            </a:r>
            <a:endParaRPr lang="en-CA" sz="370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3FD4F-0708-70E9-BC00-CDEAFAA0DA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Like any other investment, there are several risks and challenges for this plan.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I share with you the known risks and challenges from my experiences and solutions that I think to prevent or solve those problems. Please look at more details form </a:t>
            </a:r>
            <a:r>
              <a:rPr lang="en-US" sz="1800" dirty="0">
                <a:solidFill>
                  <a:srgbClr val="FFFFFF"/>
                </a:solidFill>
                <a:hlinkClick r:id="rId2"/>
              </a:rPr>
              <a:t>here</a:t>
            </a:r>
            <a:r>
              <a:rPr lang="en-US" sz="1800" dirty="0">
                <a:solidFill>
                  <a:srgbClr val="FFFFFF"/>
                </a:solidFill>
              </a:rPr>
              <a:t>: </a:t>
            </a:r>
          </a:p>
          <a:p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5" name="Picture 4" descr="Person wearing climbing gear standing on top of mountain">
            <a:extLst>
              <a:ext uri="{FF2B5EF4-FFF2-40B4-BE49-F238E27FC236}">
                <a16:creationId xmlns:a16="http://schemas.microsoft.com/office/drawing/2014/main" id="{0576A403-01D3-093E-F2A3-F3C51936495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9" r="1480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612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0907DF-0363-8431-F7ED-88E3819971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More Details: </a:t>
            </a:r>
            <a:r>
              <a:rPr lang="en-US" sz="2800" dirty="0">
                <a:solidFill>
                  <a:srgbClr val="FFFFFF"/>
                </a:solidFill>
              </a:rPr>
              <a:t>Conclusion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90E2ED-9934-1A93-BC4D-81D5CB71FA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6963" y="2675694"/>
            <a:ext cx="10058400" cy="3193294"/>
          </a:xfrm>
        </p:spPr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578398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948BE5-A585-068F-C634-0EF1F01F6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3700">
                <a:solidFill>
                  <a:srgbClr val="FFFFFF"/>
                </a:solidFill>
              </a:rPr>
              <a:t>Future Business Plan &amp; Partnership: </a:t>
            </a:r>
            <a:endParaRPr lang="en-CA" sz="3700">
              <a:solidFill>
                <a:srgbClr val="FFFFFF"/>
              </a:solidFill>
            </a:endParaRP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FC7960-B560-964A-CB1A-37319BD545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800">
                <a:solidFill>
                  <a:srgbClr val="FFFFFF"/>
                </a:solidFill>
              </a:rPr>
              <a:t>Mobile home is the starting point. Low cost and more straightforward renovation than a regular house. I want to build up the renovation team and move on to more expensive homes or more complicated renovation projects to make a more significant profit. </a:t>
            </a:r>
            <a:endParaRPr lang="en-CA" sz="1800">
              <a:solidFill>
                <a:srgbClr val="FFFFFF"/>
              </a:solidFill>
            </a:endParaRPr>
          </a:p>
        </p:txBody>
      </p:sp>
      <p:pic>
        <p:nvPicPr>
          <p:cNvPr id="14" name="Picture 13" descr="A midsection of a person holding a miniature house">
            <a:extLst>
              <a:ext uri="{FF2B5EF4-FFF2-40B4-BE49-F238E27FC236}">
                <a16:creationId xmlns:a16="http://schemas.microsoft.com/office/drawing/2014/main" id="{EADFD025-0FE4-A2A1-BAE6-CF291BCAE48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070" r="14686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552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E1530B0-6F96-46C0-8B3E-3215CB756B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754910CF-1B56-45D3-960A-E89F7B3B91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4C2EB8-C9DF-1F6B-B312-BD667C0AFF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5"/>
            <a:ext cx="3084844" cy="5772840"/>
          </a:xfrm>
        </p:spPr>
        <p:txBody>
          <a:bodyPr anchor="ctr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Why Mobile Home? </a:t>
            </a:r>
            <a:endParaRPr lang="en-CA" sz="3600" dirty="0">
              <a:solidFill>
                <a:schemeClr val="bg1"/>
              </a:solidFill>
            </a:endParaRPr>
          </a:p>
        </p:txBody>
      </p:sp>
      <p:graphicFrame>
        <p:nvGraphicFramePr>
          <p:cNvPr id="14" name="Content Placeholder 2">
            <a:extLst>
              <a:ext uri="{FF2B5EF4-FFF2-40B4-BE49-F238E27FC236}">
                <a16:creationId xmlns:a16="http://schemas.microsoft.com/office/drawing/2014/main" id="{E417CBD5-70F0-5D1C-CF3A-47B9DE9B34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7186622"/>
              </p:ext>
            </p:extLst>
          </p:nvPr>
        </p:nvGraphicFramePr>
        <p:xfrm>
          <a:off x="4741863" y="639763"/>
          <a:ext cx="6797675" cy="56499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707416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2BE16-1151-A37E-4700-79C89B298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516835"/>
            <a:ext cx="3448259" cy="1666501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rgbClr val="FFFFFF"/>
                </a:solidFill>
              </a:rPr>
              <a:t>About Me: </a:t>
            </a:r>
            <a:endParaRPr lang="en-CA" sz="4000" dirty="0">
              <a:solidFill>
                <a:srgbClr val="FFFFFF"/>
              </a:solidFill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23686" y="2353592"/>
            <a:ext cx="329184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DC998-0B64-F692-DD9F-75078488AE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2546224"/>
            <a:ext cx="3448259" cy="3342747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rgbClr val="FFFFFF"/>
                </a:solidFill>
              </a:rPr>
              <a:t>My name is Masa. I have been working in residential construction as a journeyman carpenter for over 10 years. </a:t>
            </a:r>
          </a:p>
          <a:p>
            <a:r>
              <a:rPr lang="en-US" sz="1800" dirty="0">
                <a:solidFill>
                  <a:srgbClr val="FFFFFF"/>
                </a:solidFill>
              </a:rPr>
              <a:t> -</a:t>
            </a:r>
            <a:r>
              <a:rPr lang="en-US" sz="1800" dirty="0">
                <a:solidFill>
                  <a:srgbClr val="FFFFFF"/>
                </a:solidFill>
                <a:hlinkClick r:id="rId2"/>
              </a:rPr>
              <a:t> Instagram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3"/>
              </a:rPr>
              <a:t>Website</a:t>
            </a:r>
            <a:endParaRPr lang="en-US" sz="1800" dirty="0">
              <a:solidFill>
                <a:srgbClr val="FFFFFF"/>
              </a:solidFill>
            </a:endParaRPr>
          </a:p>
          <a:p>
            <a:r>
              <a:rPr lang="en-US" sz="1800" dirty="0">
                <a:solidFill>
                  <a:srgbClr val="FFFFFF"/>
                </a:solidFill>
              </a:rPr>
              <a:t>- </a:t>
            </a:r>
            <a:r>
              <a:rPr lang="en-US" sz="1800" dirty="0">
                <a:solidFill>
                  <a:srgbClr val="FFFFFF"/>
                </a:solidFill>
                <a:hlinkClick r:id="rId4"/>
              </a:rPr>
              <a:t>Download the file for more information</a:t>
            </a:r>
            <a:endParaRPr lang="en-CA" sz="1800" dirty="0">
              <a:solidFill>
                <a:srgbClr val="FFFFFF"/>
              </a:solidFill>
            </a:endParaRPr>
          </a:p>
        </p:txBody>
      </p:sp>
      <p:pic>
        <p:nvPicPr>
          <p:cNvPr id="6" name="Picture 5" descr="Carpenter using a pencil to mark a point along a measuring tape on a piece of wood">
            <a:extLst>
              <a:ext uri="{FF2B5EF4-FFF2-40B4-BE49-F238E27FC236}">
                <a16:creationId xmlns:a16="http://schemas.microsoft.com/office/drawing/2014/main" id="{A803A822-C406-4F06-52EE-BB61CC20937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72" r="9561" b="-1"/>
          <a:stretch/>
        </p:blipFill>
        <p:spPr>
          <a:xfrm>
            <a:off x="4654296" y="10"/>
            <a:ext cx="7537703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673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39E3965E-AC41-4711-9D10-E25ABB132D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F5DC8C3-BA5F-4EED-BB9A-A14272BD82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>
            <a:extLst>
              <a:ext uri="{FF2B5EF4-FFF2-40B4-BE49-F238E27FC236}">
                <a16:creationId xmlns:a16="http://schemas.microsoft.com/office/drawing/2014/main" id="{0AF4F2BA-3C03-4E2C-8ABC-0949B61B3C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Droplet of water">
            <a:extLst>
              <a:ext uri="{FF2B5EF4-FFF2-40B4-BE49-F238E27FC236}">
                <a16:creationId xmlns:a16="http://schemas.microsoft.com/office/drawing/2014/main" id="{0350C0C8-302D-AAE1-8E7C-B7E6CC1B563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t="19858" b="5142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3EFF1C2-8681-A788-526D-6E99896A8E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Research &amp; Analysis: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B7BEEF-8C83-050D-F4F6-0FF80D83E8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00051" y="4645152"/>
            <a:ext cx="10058400" cy="11430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Mobile park location: 45640 Watson rd. Chilliwack, </a:t>
            </a:r>
            <a:r>
              <a:rPr lang="en-US" sz="2000" dirty="0" err="1">
                <a:solidFill>
                  <a:srgbClr val="FFFFFF"/>
                </a:solidFill>
              </a:rPr>
              <a:t>bc</a:t>
            </a:r>
            <a:endParaRPr lang="en-US" sz="2000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US" sz="2000" dirty="0">
                <a:solidFill>
                  <a:srgbClr val="FFFFFF"/>
                </a:solidFill>
              </a:rPr>
              <a:t>Data: sales data since 1987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7787ED-5EDC-4C54-AD87-55B60D0FE3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!!footer rectangle">
            <a:extLst>
              <a:ext uri="{FF2B5EF4-FFF2-40B4-BE49-F238E27FC236}">
                <a16:creationId xmlns:a16="http://schemas.microsoft.com/office/drawing/2014/main" id="{B40A8CA7-7D5A-43B0-A1A0-B558ECA9E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8793742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1AFFB8-4298-128C-0FEA-5268E8E57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Example last 3 Years: 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622E17-C7F5-D96A-1899-FABB759512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026" y="2191603"/>
            <a:ext cx="2571750" cy="367738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972D3-D588-D14F-BBDF-4E1FD6197310}"/>
              </a:ext>
            </a:extLst>
          </p:cNvPr>
          <p:cNvSpPr txBox="1"/>
          <p:nvPr/>
        </p:nvSpPr>
        <p:spPr>
          <a:xfrm>
            <a:off x="789164" y="2245195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2020-02-06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$76,500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2020-08-16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$192,000</a:t>
            </a:r>
          </a:p>
          <a:p>
            <a:endParaRPr lang="en-CA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E9A94E-69BA-7AF2-6C7E-266E8B60512F}"/>
              </a:ext>
            </a:extLst>
          </p:cNvPr>
          <p:cNvSpPr txBox="1"/>
          <p:nvPr/>
        </p:nvSpPr>
        <p:spPr>
          <a:xfrm>
            <a:off x="6407364" y="2245194"/>
            <a:ext cx="1990920" cy="25763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2020-08-20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$75,000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2021-02-16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$268,900</a:t>
            </a:r>
          </a:p>
          <a:p>
            <a:endParaRPr lang="en-CA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6FC71E-0D5D-B3CA-CF43-ABFB45C5D011}"/>
              </a:ext>
            </a:extLst>
          </p:cNvPr>
          <p:cNvSpPr txBox="1"/>
          <p:nvPr/>
        </p:nvSpPr>
        <p:spPr>
          <a:xfrm>
            <a:off x="9065668" y="2182621"/>
            <a:ext cx="228016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2021-11-12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$135,000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2022-03-02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$299,900</a:t>
            </a:r>
          </a:p>
          <a:p>
            <a:endParaRPr lang="en-CA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6159CB8-39DB-065E-74D3-AE80A23F5D41}"/>
              </a:ext>
            </a:extLst>
          </p:cNvPr>
          <p:cNvSpPr txBox="1"/>
          <p:nvPr/>
        </p:nvSpPr>
        <p:spPr>
          <a:xfrm>
            <a:off x="3640592" y="2245194"/>
            <a:ext cx="20993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Purchase Date:</a:t>
            </a:r>
          </a:p>
          <a:p>
            <a:r>
              <a:rPr lang="en-US" dirty="0"/>
              <a:t>2020-06-25</a:t>
            </a:r>
          </a:p>
          <a:p>
            <a:r>
              <a:rPr lang="en-US" dirty="0"/>
              <a:t>Purchase Price:</a:t>
            </a:r>
          </a:p>
          <a:p>
            <a:r>
              <a:rPr lang="en-US" dirty="0"/>
              <a:t>$90,000</a:t>
            </a:r>
          </a:p>
          <a:p>
            <a:r>
              <a:rPr lang="en-US" dirty="0"/>
              <a:t>Sold Date:</a:t>
            </a:r>
          </a:p>
          <a:p>
            <a:r>
              <a:rPr lang="en-US" dirty="0"/>
              <a:t>2020-12-07</a:t>
            </a:r>
          </a:p>
          <a:p>
            <a:r>
              <a:rPr lang="en-US" dirty="0"/>
              <a:t>Sold Price:</a:t>
            </a:r>
          </a:p>
          <a:p>
            <a:r>
              <a:rPr lang="en-US" dirty="0"/>
              <a:t>$230,000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0675464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0B863-E543-D495-1624-A07540261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Analyze Historical Data: </a:t>
            </a:r>
            <a:r>
              <a:rPr lang="en-US" sz="2800" dirty="0">
                <a:solidFill>
                  <a:srgbClr val="FFFFFF"/>
                </a:solidFill>
              </a:rPr>
              <a:t> 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1600" dirty="0">
                <a:solidFill>
                  <a:srgbClr val="FFFFFF"/>
                </a:solidFill>
              </a:rPr>
              <a:t>Mobile home park: 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sz="1800" dirty="0">
                <a:solidFill>
                  <a:srgbClr val="FFFFFF"/>
                </a:solidFill>
              </a:rPr>
              <a:t>45640 Watson Rd, Chilliwack, BC</a:t>
            </a:r>
            <a:endParaRPr lang="en-CA" dirty="0">
              <a:solidFill>
                <a:srgbClr val="FFFFFF"/>
              </a:solidFill>
            </a:endParaRP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F76E5B18-2F69-E64D-950C-D88490EB26F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84809734"/>
              </p:ext>
            </p:extLst>
          </p:nvPr>
        </p:nvGraphicFramePr>
        <p:xfrm>
          <a:off x="1096963" y="2191603"/>
          <a:ext cx="10058400" cy="404155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3375031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6ED542-E4B4-2E81-1787-2571042B23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this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651FFED-456E-FAC0-9220-83F405EA3FB2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I see a price drop after 1994 and 2008 when the number of sales dropped to near zero, but the price trend is consistently upward.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>
                <a:solidFill>
                  <a:srgbClr val="FFFFFF"/>
                </a:solidFill>
              </a:rPr>
              <a:t> When the number of sales drops this year, we will have a chance to buy a house for lower price. </a:t>
            </a:r>
          </a:p>
        </p:txBody>
      </p: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62369B40-F49B-2662-3002-9D06E4CC81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167" r="26590" b="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4054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558DB37-9FEE-48A2-8578-ED04015739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FCCA6-00E2-4F74-A105-0D769872F2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769525-A3F4-4573-766D-9215A853CE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Another data:</a:t>
            </a:r>
            <a:endParaRPr lang="en-CA" dirty="0">
              <a:solidFill>
                <a:srgbClr val="FFFFFF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59CEC61-F44B-43B3-B40F-AE38C5AF1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aphicFrame>
        <p:nvGraphicFramePr>
          <p:cNvPr id="21" name="Content Placeholder 20">
            <a:extLst>
              <a:ext uri="{FF2B5EF4-FFF2-40B4-BE49-F238E27FC236}">
                <a16:creationId xmlns:a16="http://schemas.microsoft.com/office/drawing/2014/main" id="{E1BDA54B-DEB3-CAB2-1314-0D0E6515F9F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0427217"/>
              </p:ext>
            </p:extLst>
          </p:nvPr>
        </p:nvGraphicFramePr>
        <p:xfrm>
          <a:off x="1096963" y="2108200"/>
          <a:ext cx="10058400" cy="37607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08434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Rectangle 28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822DD5-680F-FADA-2CC3-00DBBD961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What I see from the data: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50DD2F1-1DCE-1CC3-EAB8-8E2397843853}"/>
              </a:ext>
            </a:extLst>
          </p:cNvPr>
          <p:cNvSpPr txBox="1"/>
          <p:nvPr/>
        </p:nvSpPr>
        <p:spPr>
          <a:xfrm>
            <a:off x="1097279" y="2546224"/>
            <a:ext cx="5977938" cy="334274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Max price, which we know is after the renovation price significantly higher than the minimum price, which we know is before the renovation price. </a:t>
            </a: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endParaRPr lang="en-US" dirty="0">
              <a:solidFill>
                <a:srgbClr val="FFFFFF"/>
              </a:solidFill>
            </a:endParaRPr>
          </a:p>
          <a:p>
            <a:pPr>
              <a:spcAft>
                <a:spcPts val="600"/>
              </a:spcAft>
              <a:buFont typeface="Calibri" panose="020F0502020204030204" pitchFamily="34" charset="0"/>
            </a:pPr>
            <a:r>
              <a:rPr lang="en-US" dirty="0">
                <a:solidFill>
                  <a:srgbClr val="FFFFFF"/>
                </a:solidFill>
              </a:rPr>
              <a:t>This data gave me the confidence to purchase a home lower price and sell high price after renovation. </a:t>
            </a:r>
          </a:p>
        </p:txBody>
      </p:sp>
      <p:pic>
        <p:nvPicPr>
          <p:cNvPr id="14" name="Picture 13" descr="Magnifying glass showing decling performance">
            <a:extLst>
              <a:ext uri="{FF2B5EF4-FFF2-40B4-BE49-F238E27FC236}">
                <a16:creationId xmlns:a16="http://schemas.microsoft.com/office/drawing/2014/main" id="{7D34A589-8F2F-AADF-6D16-989ABB98A3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67" r="42954" b="-1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9587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Sagona Extra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Sagona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webextensions/webextension1.xml><?xml version="1.0" encoding="utf-8"?>
<we:webextension xmlns:we="http://schemas.microsoft.com/office/webextensions/webextension/2010/11" id="{75B6CEF8-B477-4D8E-B25F-5C994B547F74}">
  <we:reference id="wa104295828" version="1.9.0.0" store="en-US" storeType="OMEX"/>
  <we:alternateReferences>
    <we:reference id="WA104295828" version="1.9.0.0" store="WA104295828" storeType="OMEX"/>
  </we:alternateReferences>
  <we:properties>
    <we:property name="__labs__" value="{&quot;configuration&quot;:{&quot;appVersion&quot;:{&quot;major&quot;:1,&quot;minor&quot;:0},&quot;components&quot;:[{&quot;type&quot;:&quot;Labs.Components.ActivityComponent&quot;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values&quot;:{},&quot;data&quot;:{&quot;uri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},&quot;secure&quot;:false}],&quot;name&quot;:&quot;www.google.com/maps/embed?pb=!1m18!1m12!1m3!1d15879.251415564408!2d-121.96053467077883!3d49.11425393197325!2m3!1f0!2f0!3f0!3m2!1i1024!2i768!4f13.1!3m3!1m2!1s0x548447298710c98b%3A0x9ab90c9c5eb4fd08!2s45640%20Watson%20Rd%2C%20Chilliwack%2C%20BC%20V2R%203P8!5e0!3m2!1sen!2sca!4v1674709800448!5m2!1sen!2sca\&quot; width=\&quot;600\&quot; height=\&quot;450\&quot; style=\&quot;border:0;\&quot; allowfullscreen=\&quot;\&quot; loading=\&quot;lazy\&quot; referrerpolicy=\&quot;no-referrer-when-downgrade\&quot;&gt;&lt;/iframe&gt;www.wikipedia.org&quot;,&quot;timeline&quot;:null,&quot;analytics&quot;:null},&quot;hostVersion&quot;:{&quot;major&quot;:0,&quot;minor&quot;:1}}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454</TotalTime>
  <Words>721</Words>
  <Application>Microsoft Office PowerPoint</Application>
  <PresentationFormat>Widescreen</PresentationFormat>
  <Paragraphs>96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Calibri</vt:lpstr>
      <vt:lpstr>Sagona Book</vt:lpstr>
      <vt:lpstr>Sagona ExtraLight</vt:lpstr>
      <vt:lpstr>RetrospectVTI</vt:lpstr>
      <vt:lpstr>50% ROI in 3 Months Mobile Home Flipping Project</vt:lpstr>
      <vt:lpstr>Why Mobile Home? </vt:lpstr>
      <vt:lpstr>About Me: </vt:lpstr>
      <vt:lpstr>Research &amp; Analysis:</vt:lpstr>
      <vt:lpstr>Example last 3 Years: </vt:lpstr>
      <vt:lpstr>Analyze Historical Data:   Mobile home park:  45640 Watson Rd, Chilliwack, BC</vt:lpstr>
      <vt:lpstr>What I see from this data:</vt:lpstr>
      <vt:lpstr>Another data:</vt:lpstr>
      <vt:lpstr>What I see from the data:</vt:lpstr>
      <vt:lpstr>Area Research: </vt:lpstr>
      <vt:lpstr>Our Target &amp; Cost Forecast: </vt:lpstr>
      <vt:lpstr>Renovation Plan &amp; Ideas: </vt:lpstr>
      <vt:lpstr>Target Audience  &amp; Marketing Ideas:</vt:lpstr>
      <vt:lpstr>Risks, challenges, and solutions:</vt:lpstr>
      <vt:lpstr>More Details: Conclusion</vt:lpstr>
      <vt:lpstr>Future Business Plan &amp; Partnership: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masa ichigo</dc:creator>
  <cp:lastModifiedBy>masa ichigo</cp:lastModifiedBy>
  <cp:revision>24</cp:revision>
  <dcterms:created xsi:type="dcterms:W3CDTF">2023-01-19T18:02:18Z</dcterms:created>
  <dcterms:modified xsi:type="dcterms:W3CDTF">2023-02-04T04:38:04Z</dcterms:modified>
</cp:coreProperties>
</file>

<file path=docProps/thumbnail.jpeg>
</file>